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1861" r:id="rId2"/>
    <p:sldId id="1862" r:id="rId3"/>
    <p:sldId id="258" r:id="rId4"/>
    <p:sldId id="1856" r:id="rId5"/>
    <p:sldId id="1850" r:id="rId6"/>
    <p:sldId id="1851" r:id="rId7"/>
    <p:sldId id="1852" r:id="rId8"/>
    <p:sldId id="1853" r:id="rId9"/>
    <p:sldId id="1854" r:id="rId10"/>
    <p:sldId id="599" r:id="rId11"/>
    <p:sldId id="600" r:id="rId12"/>
    <p:sldId id="326" r:id="rId13"/>
    <p:sldId id="417" r:id="rId14"/>
    <p:sldId id="605" r:id="rId15"/>
    <p:sldId id="559" r:id="rId16"/>
    <p:sldId id="420" r:id="rId17"/>
    <p:sldId id="1859" r:id="rId18"/>
    <p:sldId id="1860" r:id="rId19"/>
    <p:sldId id="515" r:id="rId20"/>
    <p:sldId id="351" r:id="rId21"/>
    <p:sldId id="352" r:id="rId22"/>
    <p:sldId id="562" r:id="rId23"/>
    <p:sldId id="607" r:id="rId24"/>
    <p:sldId id="612" r:id="rId25"/>
    <p:sldId id="302" r:id="rId26"/>
    <p:sldId id="303" r:id="rId27"/>
    <p:sldId id="304" r:id="rId28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0" roundtripDataSignature="AMtx7mh6ueFFblfn8Rv+/mF6k52r7fD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0372" autoAdjust="0"/>
  </p:normalViewPr>
  <p:slideViewPr>
    <p:cSldViewPr snapToGrid="0">
      <p:cViewPr varScale="1">
        <p:scale>
          <a:sx n="64" d="100"/>
          <a:sy n="64" d="100"/>
        </p:scale>
        <p:origin x="11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90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260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128da92e2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f128da92e2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f128da92e2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2291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648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85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2e1fc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2e1fcf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2e1fc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97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9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579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2e1fc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2e1fcf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2e1fc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6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179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761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611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2e1fc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2e1fcf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2e1fc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83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093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Z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590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ZA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78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2e1fc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2e1fcf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2e1fc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243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203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2e1fcf2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f2e1fcf2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f2e1fcf25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752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0" name="Google Shape;37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ZA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ZA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43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7FB5A-F7CE-4F74-9C09-47926853822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85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7FB5A-F7CE-4F74-9C09-47926853822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9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7FB5A-F7CE-4F74-9C09-47926853822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70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7FB5A-F7CE-4F74-9C09-47926853822D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5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ZA" sz="10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kom">
  <p:cSld name="1_Welkom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/>
        </p:nvSpPr>
        <p:spPr>
          <a:xfrm>
            <a:off x="6829" y="602307"/>
            <a:ext cx="121615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ZA" sz="32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Welkom by GK Brooklyn</a:t>
            </a:r>
            <a:endParaRPr sz="3200" b="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1"/>
          <p:cNvSpPr txBox="1"/>
          <p:nvPr/>
        </p:nvSpPr>
        <p:spPr>
          <a:xfrm>
            <a:off x="23612" y="1003428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Sang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 txBox="1"/>
          <p:nvPr/>
        </p:nvSpPr>
        <p:spPr>
          <a:xfrm>
            <a:off x="6829" y="5426155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ZA" sz="4400" b="1" i="0" u="none" strike="noStrike" cap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Skriflesing</a:t>
            </a:r>
            <a:endParaRPr sz="44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-27397" y="0"/>
            <a:ext cx="12188958" cy="57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2"/>
          </p:nvPr>
        </p:nvSpPr>
        <p:spPr>
          <a:xfrm>
            <a:off x="0" y="1707502"/>
            <a:ext cx="12192000" cy="3582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3"/>
          </p:nvPr>
        </p:nvSpPr>
        <p:spPr>
          <a:xfrm>
            <a:off x="0" y="6088559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salms / Skrifberymings / Liedboek">
  <p:cSld name="1_Psalms / Skrifberymings / Liedboe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3"/>
          <p:cNvSpPr txBox="1">
            <a:spLocks noGrp="1"/>
          </p:cNvSpPr>
          <p:nvPr>
            <p:ph type="subTitle" idx="1"/>
          </p:nvPr>
        </p:nvSpPr>
        <p:spPr>
          <a:xfrm>
            <a:off x="-1" y="692682"/>
            <a:ext cx="12191999" cy="50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3200" b="0" i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body" idx="2"/>
          </p:nvPr>
        </p:nvSpPr>
        <p:spPr>
          <a:xfrm>
            <a:off x="1" y="1232151"/>
            <a:ext cx="12191999" cy="56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body" idx="3"/>
          </p:nvPr>
        </p:nvSpPr>
        <p:spPr>
          <a:xfrm>
            <a:off x="-1" y="1"/>
            <a:ext cx="12191999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  <a:defRPr sz="4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salms / Skrifberymings / Liedboek">
  <p:cSld name="Psalms / Skrifberymings / Liedboe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subTitle" idx="1"/>
          </p:nvPr>
        </p:nvSpPr>
        <p:spPr>
          <a:xfrm>
            <a:off x="-1" y="692682"/>
            <a:ext cx="12191999" cy="504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 i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1" y="1232151"/>
            <a:ext cx="12191999" cy="562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3"/>
          </p:nvPr>
        </p:nvSpPr>
        <p:spPr>
          <a:xfrm>
            <a:off x="-1" y="1"/>
            <a:ext cx="12191999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libri"/>
              <a:buNone/>
              <a:defRPr sz="4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salms / Skrifberymings / Liedb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692682"/>
            <a:ext cx="12191999" cy="504070"/>
          </a:xfrm>
          <a:prstGeom prst="rect">
            <a:avLst/>
          </a:prstGeom>
        </p:spPr>
        <p:txBody>
          <a:bodyPr wrap="none" lIns="36000" tIns="36000" rIns="36000" bIns="36000" numCol="1" anchor="ctr"/>
          <a:lstStyle>
            <a:lvl1pPr marL="0" indent="0" algn="ctr">
              <a:spcBef>
                <a:spcPts val="0"/>
              </a:spcBef>
              <a:buNone/>
              <a:defRPr sz="32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en-ZA" dirty="0"/>
              <a:t>Click to edit Master subtitle style</a:t>
            </a:r>
            <a:endParaRPr lang="en-ZA" alt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" y="1232151"/>
            <a:ext cx="12191999" cy="5625849"/>
          </a:xfrm>
          <a:prstGeom prst="rect">
            <a:avLst/>
          </a:prstGeom>
        </p:spPr>
        <p:txBody>
          <a:bodyPr wrap="square" lIns="0" tIns="0" rIns="0" bIns="0"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-1" y="1"/>
            <a:ext cx="12191999" cy="692696"/>
          </a:xfrm>
          <a:prstGeom prst="rect">
            <a:avLst/>
          </a:prstGeom>
        </p:spPr>
        <p:txBody>
          <a:bodyPr wrap="none" lIns="36000" tIns="36000" rIns="36000" bIns="36000" numCol="1" anchor="ctr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6639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body" idx="2"/>
          </p:nvPr>
        </p:nvSpPr>
        <p:spPr>
          <a:xfrm>
            <a:off x="9765" y="0"/>
            <a:ext cx="12192000" cy="35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400" dirty="0" err="1">
                <a:solidFill>
                  <a:srgbClr val="FFFF00"/>
                </a:solidFill>
              </a:rPr>
              <a:t>Punte</a:t>
            </a:r>
            <a:r>
              <a:rPr lang="en-US" sz="5400" dirty="0">
                <a:solidFill>
                  <a:srgbClr val="FFFF00"/>
                </a:solidFill>
              </a:rPr>
              <a:t> om in ag </a:t>
            </a:r>
            <a:r>
              <a:rPr lang="en-US" sz="5400" dirty="0" err="1">
                <a:solidFill>
                  <a:srgbClr val="FFFF00"/>
                </a:solidFill>
              </a:rPr>
              <a:t>te</a:t>
            </a:r>
            <a:r>
              <a:rPr lang="en-US" sz="5400" dirty="0">
                <a:solidFill>
                  <a:srgbClr val="FFFF00"/>
                </a:solidFill>
              </a:rPr>
              <a:t> neem</a:t>
            </a:r>
            <a:endParaRPr sz="5400" dirty="0">
              <a:solidFill>
                <a:srgbClr val="FFFF00"/>
              </a:solidFill>
            </a:endParaRPr>
          </a:p>
          <a:p>
            <a:pPr marL="0">
              <a:tabLst>
                <a:tab pos="2865755" algn="ctr"/>
              </a:tabLst>
            </a:pP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Font: Calibri</a:t>
            </a:r>
          </a:p>
          <a:p>
            <a:pPr marL="0">
              <a:tabLst>
                <a:tab pos="2865755" algn="ctr"/>
              </a:tabLst>
            </a:pP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Grootte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54 Punt</a:t>
            </a:r>
          </a:p>
        </p:txBody>
      </p:sp>
      <p:sp>
        <p:nvSpPr>
          <p:cNvPr id="288" name="Google Shape;288;p36"/>
          <p:cNvSpPr txBox="1"/>
          <p:nvPr/>
        </p:nvSpPr>
        <p:spPr>
          <a:xfrm>
            <a:off x="5921035" y="980728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41898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128da92e2_0_213"/>
          <p:cNvSpPr txBox="1">
            <a:spLocks noGrp="1"/>
          </p:cNvSpPr>
          <p:nvPr>
            <p:ph type="body" idx="2"/>
          </p:nvPr>
        </p:nvSpPr>
        <p:spPr>
          <a:xfrm>
            <a:off x="1" y="1383325"/>
            <a:ext cx="12192000" cy="54747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/>
            <a:r>
              <a:rPr lang="nl-NL" sz="5400" dirty="0"/>
              <a:t>Enigste Here, enkele Wese,</a:t>
            </a:r>
          </a:p>
          <a:p>
            <a:pPr marL="0" lvl="0" indent="0"/>
            <a:r>
              <a:rPr lang="nl-NL" sz="5400" dirty="0"/>
              <a:t>ons glo in U met ons hele hart.</a:t>
            </a:r>
          </a:p>
          <a:p>
            <a:pPr marL="0" lvl="0" indent="0"/>
            <a:r>
              <a:rPr lang="nl-NL" sz="5400" dirty="0"/>
              <a:t>Heerlik bely ons, vry-uit getuig ons:</a:t>
            </a:r>
          </a:p>
          <a:p>
            <a:pPr marL="0" lvl="0" indent="0"/>
            <a:r>
              <a:rPr lang="nl-NL" sz="5400" dirty="0"/>
              <a:t>U is vir ewig God en Heer.</a:t>
            </a:r>
            <a:endParaRPr sz="5400" dirty="0"/>
          </a:p>
        </p:txBody>
      </p:sp>
      <p:sp>
        <p:nvSpPr>
          <p:cNvPr id="159" name="Google Shape;159;gf128da92e2_0_213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12192000" cy="691662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indent="0"/>
            <a:r>
              <a:rPr lang="en-ZA" sz="5400" dirty="0" err="1"/>
              <a:t>Skrifberyming</a:t>
            </a:r>
            <a:r>
              <a:rPr lang="en-ZA" sz="5400" dirty="0"/>
              <a:t> 12 – 3: 1 </a:t>
            </a:r>
            <a:r>
              <a:rPr lang="en-ZA" sz="5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ZA" sz="5400" dirty="0">
                <a:sym typeface="Wingdings" panose="05000000000000000000" pitchFamily="2" charset="2"/>
              </a:rPr>
              <a:t> (2, 3)</a:t>
            </a:r>
            <a:endParaRPr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0413B-9FE8-DDB1-E1A6-6B1106036DC7}"/>
              </a:ext>
            </a:extLst>
          </p:cNvPr>
          <p:cNvSpPr txBox="1"/>
          <p:nvPr/>
        </p:nvSpPr>
        <p:spPr>
          <a:xfrm>
            <a:off x="0" y="69166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Enigste</a:t>
            </a:r>
            <a:r>
              <a:rPr lang="en-ZA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Here, </a:t>
            </a:r>
            <a:r>
              <a:rPr lang="en-ZA" sz="4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enkele</a:t>
            </a:r>
            <a:r>
              <a:rPr lang="en-ZA" sz="4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40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Wese</a:t>
            </a:r>
            <a:endParaRPr lang="en-ZA" sz="40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256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323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1" y="858416"/>
            <a:ext cx="12192000" cy="59996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/>
            <a:r>
              <a:rPr lang="nl-NL" sz="5400" dirty="0"/>
              <a:t>Juig, al wat leef, juig voor die Heer!</a:t>
            </a:r>
          </a:p>
          <a:p>
            <a:pPr marL="0" lvl="0" indent="0"/>
            <a:r>
              <a:rPr lang="nl-NL" sz="5400" dirty="0"/>
              <a:t>Dien God met blydskap, gee Hom eer;</a:t>
            </a:r>
          </a:p>
          <a:p>
            <a:pPr marL="0" lvl="0" indent="0"/>
            <a:r>
              <a:rPr lang="nl-NL" sz="5400" dirty="0"/>
              <a:t>kom nader voor sy aangesig,</a:t>
            </a:r>
          </a:p>
          <a:p>
            <a:pPr marL="0" lvl="0" indent="0"/>
            <a:r>
              <a:rPr lang="nl-NL" sz="5400" dirty="0"/>
              <a:t>en prys Hom met 'n lofgedig!</a:t>
            </a:r>
            <a:endParaRPr sz="5400" dirty="0"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3"/>
          </p:nvPr>
        </p:nvSpPr>
        <p:spPr>
          <a:xfrm>
            <a:off x="-1" y="1"/>
            <a:ext cx="12192000" cy="6927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indent="0"/>
            <a:r>
              <a:rPr lang="en-ZA" sz="5400" dirty="0"/>
              <a:t>Psalm 100</a:t>
            </a:r>
            <a:r>
              <a:rPr lang="en-ZA" sz="5400" dirty="0">
                <a:solidFill>
                  <a:srgbClr val="FF0000"/>
                </a:solidFill>
              </a:rPr>
              <a:t>a</a:t>
            </a:r>
            <a:r>
              <a:rPr lang="en-ZA" sz="5400" dirty="0"/>
              <a:t>: 1 </a:t>
            </a:r>
            <a:r>
              <a:rPr lang="en-ZA" sz="5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ZA" sz="5400" dirty="0">
                <a:sym typeface="Wingdings" panose="05000000000000000000" pitchFamily="2" charset="2"/>
              </a:rPr>
              <a:t> (2, 3, 4)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3161752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8961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l="16667"/>
          <a:stretch/>
        </p:blipFill>
        <p:spPr>
          <a:xfrm>
            <a:off x="2496509" y="507999"/>
            <a:ext cx="7198981" cy="50559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sp>
        <p:nvSpPr>
          <p:cNvPr id="98" name="Google Shape;98;p10"/>
          <p:cNvSpPr txBox="1"/>
          <p:nvPr/>
        </p:nvSpPr>
        <p:spPr>
          <a:xfrm>
            <a:off x="3935760" y="5932037"/>
            <a:ext cx="38164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  <a:tabLst/>
              <a:defRPr/>
            </a:pPr>
            <a:r>
              <a:rPr kumimoji="0" lang="en-ZA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E9BF35">
                    <a:lumMod val="75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Stilgebed</a:t>
            </a:r>
            <a:endParaRPr kumimoji="0" sz="5400" b="1" i="1" u="none" strike="noStrike" kern="1200" cap="none" spc="0" normalizeH="0" baseline="0" noProof="0" dirty="0">
              <a:ln>
                <a:noFill/>
              </a:ln>
              <a:solidFill>
                <a:srgbClr val="E9BF35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6617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3369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body" idx="2"/>
          </p:nvPr>
        </p:nvSpPr>
        <p:spPr>
          <a:xfrm>
            <a:off x="9765" y="0"/>
            <a:ext cx="12192000" cy="35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ZA" sz="5400" dirty="0" err="1">
                <a:solidFill>
                  <a:srgbClr val="FFFF00"/>
                </a:solidFill>
              </a:rPr>
              <a:t>Skriflesing</a:t>
            </a:r>
            <a:endParaRPr sz="5400" dirty="0">
              <a:solidFill>
                <a:srgbClr val="FFFF00"/>
              </a:solidFill>
            </a:endParaRPr>
          </a:p>
          <a:p>
            <a:pPr marL="0">
              <a:tabLst>
                <a:tab pos="2865755" algn="ctr"/>
              </a:tabLst>
            </a:pP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Handelinge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1 – 24</a:t>
            </a:r>
            <a:endParaRPr lang="en-ZA" sz="5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5921035" y="980728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6448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body" idx="2"/>
          </p:nvPr>
        </p:nvSpPr>
        <p:spPr>
          <a:xfrm>
            <a:off x="9765" y="0"/>
            <a:ext cx="12192000" cy="356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400" dirty="0" err="1">
                <a:solidFill>
                  <a:srgbClr val="FFFF00"/>
                </a:solidFill>
              </a:rPr>
              <a:t>Preekskyfie</a:t>
            </a:r>
            <a:r>
              <a:rPr lang="en-US" sz="5400" dirty="0">
                <a:solidFill>
                  <a:srgbClr val="FFFF00"/>
                </a:solidFill>
              </a:rPr>
              <a:t> 1</a:t>
            </a:r>
            <a:endParaRPr sz="5400" dirty="0">
              <a:solidFill>
                <a:srgbClr val="FFFF00"/>
              </a:solidFill>
            </a:endParaRPr>
          </a:p>
          <a:p>
            <a:pPr marL="0">
              <a:tabLst>
                <a:tab pos="2865755" algn="ctr"/>
              </a:tabLst>
            </a:pP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Font: Calibri</a:t>
            </a:r>
          </a:p>
          <a:p>
            <a:pPr marL="0">
              <a:tabLst>
                <a:tab pos="2865755" algn="ctr"/>
              </a:tabLst>
            </a:pP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Grote: 54 Punt</a:t>
            </a:r>
          </a:p>
        </p:txBody>
      </p:sp>
      <p:sp>
        <p:nvSpPr>
          <p:cNvPr id="288" name="Google Shape;288;p36"/>
          <p:cNvSpPr txBox="1"/>
          <p:nvPr/>
        </p:nvSpPr>
        <p:spPr>
          <a:xfrm>
            <a:off x="5921035" y="980728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98658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body" idx="2"/>
          </p:nvPr>
        </p:nvSpPr>
        <p:spPr>
          <a:xfrm>
            <a:off x="1061662" y="0"/>
            <a:ext cx="100686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400" dirty="0" err="1">
                <a:solidFill>
                  <a:srgbClr val="FFFF00"/>
                </a:solidFill>
              </a:rPr>
              <a:t>Preekskyfie</a:t>
            </a:r>
            <a:r>
              <a:rPr lang="en-US" sz="5400" dirty="0">
                <a:solidFill>
                  <a:srgbClr val="FFFF00"/>
                </a:solidFill>
              </a:rPr>
              <a:t> 2</a:t>
            </a:r>
            <a:endParaRPr sz="5400" dirty="0">
              <a:solidFill>
                <a:srgbClr val="FFFF0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skyfies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eenvoudig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u="sng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Vermy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lang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stukke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wat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afgelees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 van die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skyfie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skyfie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moet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punt wat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jy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uitlig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endParaRPr lang="en-ZA" sz="5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5921035" y="980728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10075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446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body" idx="2"/>
          </p:nvPr>
        </p:nvSpPr>
        <p:spPr>
          <a:xfrm>
            <a:off x="1061662" y="0"/>
            <a:ext cx="1006867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400" dirty="0" err="1">
                <a:solidFill>
                  <a:srgbClr val="FFFF00"/>
                </a:solidFill>
              </a:rPr>
              <a:t>Punte</a:t>
            </a:r>
            <a:r>
              <a:rPr lang="en-US" sz="5400" dirty="0">
                <a:solidFill>
                  <a:srgbClr val="FFFF00"/>
                </a:solidFill>
              </a:rPr>
              <a:t> om in ag </a:t>
            </a:r>
            <a:r>
              <a:rPr lang="en-US" sz="5400" dirty="0" err="1">
                <a:solidFill>
                  <a:srgbClr val="FFFF00"/>
                </a:solidFill>
              </a:rPr>
              <a:t>te</a:t>
            </a:r>
            <a:r>
              <a:rPr lang="en-US" sz="5400" dirty="0">
                <a:solidFill>
                  <a:srgbClr val="FFFF00"/>
                </a:solidFill>
              </a:rPr>
              <a:t> neem</a:t>
            </a:r>
            <a:endParaRPr sz="5400" dirty="0">
              <a:solidFill>
                <a:srgbClr val="FFFF00"/>
              </a:solidFill>
            </a:endParaRP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skyfies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eenvoudig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u="sng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Vermy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lang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stukke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wat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afgelees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word van die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skyfie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skyfie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moet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die punt wat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jy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maak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ZA" sz="5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uitlig</a:t>
            </a:r>
            <a:r>
              <a:rPr lang="en-ZA" sz="5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685800" indent="-685800" algn="l">
              <a:buFont typeface="Arial" panose="020B0604020202020204" pitchFamily="34" charset="0"/>
              <a:buChar char="•"/>
              <a:tabLst>
                <a:tab pos="2865755" algn="ctr"/>
              </a:tabLst>
            </a:pPr>
            <a:endParaRPr lang="en-ZA" sz="5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5921035" y="980728"/>
            <a:ext cx="1847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8677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body" idx="2"/>
          </p:nvPr>
        </p:nvSpPr>
        <p:spPr>
          <a:xfrm>
            <a:off x="146304" y="3216476"/>
            <a:ext cx="5800108" cy="3124200"/>
          </a:xfrm>
          <a:prstGeom prst="rect">
            <a:avLst/>
          </a:prstGeom>
          <a:gradFill>
            <a:gsLst>
              <a:gs pos="0">
                <a:srgbClr val="FE8F4A"/>
              </a:gs>
              <a:gs pos="78000">
                <a:srgbClr val="FF7E0D"/>
              </a:gs>
              <a:gs pos="100000">
                <a:srgbClr val="FF7E0D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72000" tIns="0" rIns="7200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ZA" sz="4000" dirty="0" err="1">
                <a:solidFill>
                  <a:srgbClr val="FF0000"/>
                </a:solidFill>
              </a:rPr>
              <a:t>Bankbesonderhede</a:t>
            </a:r>
            <a:r>
              <a:rPr lang="en-ZA" sz="4000" dirty="0">
                <a:solidFill>
                  <a:srgbClr val="FF0000"/>
                </a:solidFill>
              </a:rPr>
              <a:t> </a:t>
            </a:r>
            <a:r>
              <a:rPr lang="en-ZA" sz="4000" dirty="0" err="1">
                <a:solidFill>
                  <a:srgbClr val="FF0000"/>
                </a:solidFill>
              </a:rPr>
              <a:t>vir</a:t>
            </a:r>
            <a:r>
              <a:rPr lang="en-ZA" sz="4000" dirty="0">
                <a:solidFill>
                  <a:srgbClr val="FF0000"/>
                </a:solidFill>
              </a:rPr>
              <a:t> EFT</a:t>
            </a:r>
            <a:endParaRPr sz="40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E7B"/>
              </a:buClr>
              <a:buSzPts val="4000"/>
              <a:buNone/>
            </a:pPr>
            <a:r>
              <a:rPr lang="en-ZA" sz="4000" dirty="0" err="1">
                <a:solidFill>
                  <a:srgbClr val="174E7B"/>
                </a:solidFill>
              </a:rPr>
              <a:t>Gereformeerde</a:t>
            </a:r>
            <a:r>
              <a:rPr lang="en-ZA" sz="4000" dirty="0">
                <a:solidFill>
                  <a:srgbClr val="174E7B"/>
                </a:solidFill>
              </a:rPr>
              <a:t> </a:t>
            </a:r>
            <a:r>
              <a:rPr lang="en-ZA" sz="4000" dirty="0" err="1">
                <a:solidFill>
                  <a:srgbClr val="174E7B"/>
                </a:solidFill>
              </a:rPr>
              <a:t>Kerk</a:t>
            </a:r>
            <a:r>
              <a:rPr lang="en-ZA" sz="4000" dirty="0">
                <a:solidFill>
                  <a:srgbClr val="174E7B"/>
                </a:solidFill>
              </a:rPr>
              <a:t> Brooklyn</a:t>
            </a:r>
            <a:br>
              <a:rPr lang="en-ZA" sz="4000" dirty="0">
                <a:solidFill>
                  <a:srgbClr val="174E7B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ZA" sz="4000" dirty="0"/>
              <a:t>ABSA </a:t>
            </a:r>
            <a:br>
              <a:rPr lang="en-ZA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ZA" sz="4000" dirty="0" err="1">
                <a:solidFill>
                  <a:schemeClr val="dk1"/>
                </a:solidFill>
              </a:rPr>
              <a:t>Rekeningnr</a:t>
            </a:r>
            <a:r>
              <a:rPr lang="en-ZA" sz="4000" dirty="0">
                <a:solidFill>
                  <a:schemeClr val="dk1"/>
                </a:solidFill>
              </a:rPr>
              <a:t>: 540 340 110</a:t>
            </a:r>
            <a:endParaRPr sz="4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4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br>
              <a:rPr lang="en-ZA" sz="4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2"/>
          </p:nvPr>
        </p:nvSpPr>
        <p:spPr>
          <a:xfrm>
            <a:off x="2613765" y="170976"/>
            <a:ext cx="6964469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9915"/>
              </a:buClr>
              <a:buSzPts val="5400"/>
              <a:buNone/>
            </a:pPr>
            <a:r>
              <a:rPr lang="af-ZA" sz="5400" dirty="0">
                <a:solidFill>
                  <a:srgbClr val="C19915"/>
                </a:solidFill>
              </a:rPr>
              <a:t>Dankoffer - Kerkkas</a:t>
            </a:r>
            <a:endParaRPr lang="af-ZA" dirty="0"/>
          </a:p>
        </p:txBody>
      </p:sp>
      <p:sp>
        <p:nvSpPr>
          <p:cNvPr id="10" name="Google Shape;63;p4">
            <a:extLst>
              <a:ext uri="{FF2B5EF4-FFF2-40B4-BE49-F238E27FC236}">
                <a16:creationId xmlns:a16="http://schemas.microsoft.com/office/drawing/2014/main" id="{8173873D-22C5-6D4C-8B3E-12687E6A9A00}"/>
              </a:ext>
            </a:extLst>
          </p:cNvPr>
          <p:cNvSpPr txBox="1">
            <a:spLocks/>
          </p:cNvSpPr>
          <p:nvPr/>
        </p:nvSpPr>
        <p:spPr>
          <a:xfrm>
            <a:off x="6095999" y="3216476"/>
            <a:ext cx="3481971" cy="3124200"/>
          </a:xfrm>
          <a:prstGeom prst="rect">
            <a:avLst/>
          </a:prstGeom>
          <a:gradFill>
            <a:gsLst>
              <a:gs pos="0">
                <a:srgbClr val="FE8F4A"/>
              </a:gs>
              <a:gs pos="78000">
                <a:srgbClr val="FF7E0D"/>
              </a:gs>
              <a:gs pos="100000">
                <a:srgbClr val="FF7E0D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buClr>
                <a:srgbClr val="FF0000"/>
              </a:buClr>
              <a:buSzPts val="4000"/>
            </a:pPr>
            <a:endParaRPr lang="en-ZA" sz="4000" dirty="0">
              <a:solidFill>
                <a:srgbClr val="FF0000"/>
              </a:solidFill>
            </a:endParaRPr>
          </a:p>
          <a:p>
            <a:pPr marL="0" indent="0" algn="l">
              <a:buSzPts val="4000"/>
            </a:pPr>
            <a:br>
              <a:rPr lang="en-ZA" sz="40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n-ZA" sz="4000" dirty="0">
              <a:solidFill>
                <a:srgbClr val="FF0000"/>
              </a:solidFill>
            </a:endParaRPr>
          </a:p>
        </p:txBody>
      </p:sp>
      <p:pic>
        <p:nvPicPr>
          <p:cNvPr id="69" name="Google Shape;6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33" y="4099942"/>
            <a:ext cx="2117101" cy="209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C0A3FC-9717-8243-80D0-EFE981CBB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172842"/>
            <a:ext cx="3481971" cy="92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Google Shape;63;p4">
            <a:extLst>
              <a:ext uri="{FF2B5EF4-FFF2-40B4-BE49-F238E27FC236}">
                <a16:creationId xmlns:a16="http://schemas.microsoft.com/office/drawing/2014/main" id="{62D7182C-9BE8-C64B-85B4-887A3B60EF36}"/>
              </a:ext>
            </a:extLst>
          </p:cNvPr>
          <p:cNvSpPr txBox="1">
            <a:spLocks/>
          </p:cNvSpPr>
          <p:nvPr/>
        </p:nvSpPr>
        <p:spPr>
          <a:xfrm>
            <a:off x="9727557" y="3216476"/>
            <a:ext cx="2180809" cy="3124200"/>
          </a:xfrm>
          <a:prstGeom prst="rect">
            <a:avLst/>
          </a:prstGeom>
          <a:gradFill>
            <a:gsLst>
              <a:gs pos="0">
                <a:srgbClr val="FE8F4A"/>
              </a:gs>
              <a:gs pos="78000">
                <a:srgbClr val="FF7E0D"/>
              </a:gs>
              <a:gs pos="100000">
                <a:srgbClr val="FF7E0D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indent="0">
              <a:buSzPts val="4000"/>
            </a:pPr>
            <a:r>
              <a:rPr lang="af-ZA" sz="4000" b="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Kollekte-sakkie:</a:t>
            </a:r>
          </a:p>
          <a:p>
            <a:pPr marL="0" indent="0">
              <a:buSzPts val="4000"/>
            </a:pPr>
            <a:r>
              <a:rPr lang="af-ZA" sz="4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KOEVERT</a:t>
            </a:r>
          </a:p>
          <a:p>
            <a:pPr marL="0" indent="0">
              <a:buSzPts val="4000"/>
            </a:pPr>
            <a:r>
              <a:rPr lang="af-ZA" sz="4000" b="0" dirty="0">
                <a:solidFill>
                  <a:schemeClr val="tx1"/>
                </a:solidFill>
                <a:latin typeface="Century Gothic"/>
                <a:sym typeface="Century Gothic"/>
              </a:rPr>
              <a:t>met kontant</a:t>
            </a:r>
            <a:endParaRPr lang="af-ZA" sz="4000" b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7B371-0666-A84C-B7CF-2ACD16700D5B}"/>
              </a:ext>
            </a:extLst>
          </p:cNvPr>
          <p:cNvSpPr/>
          <p:nvPr/>
        </p:nvSpPr>
        <p:spPr>
          <a:xfrm>
            <a:off x="726072" y="787170"/>
            <a:ext cx="1104340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f-ZA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af-ZA" sz="4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Elkeen moet gee soos hy hom in sy hart </a:t>
            </a:r>
          </a:p>
          <a:p>
            <a:pPr algn="ctr"/>
            <a:r>
              <a:rPr lang="af-ZA" sz="4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voorgeneem het</a:t>
            </a:r>
            <a:r>
              <a:rPr lang="af-ZA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...” 2 Korintiërs 9:7</a:t>
            </a:r>
          </a:p>
          <a:p>
            <a:pPr algn="ctr"/>
            <a:r>
              <a:rPr lang="af-ZA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Drie maniere om tot die Kerkkas by te dra:</a:t>
            </a:r>
            <a:endParaRPr lang="af-ZA" sz="4800" b="1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body" idx="2"/>
          </p:nvPr>
        </p:nvSpPr>
        <p:spPr>
          <a:xfrm>
            <a:off x="283634" y="170976"/>
            <a:ext cx="11624732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9915"/>
              </a:buClr>
              <a:buSzPts val="5400"/>
              <a:buNone/>
            </a:pPr>
            <a:r>
              <a:rPr lang="af-ZA" sz="5400" dirty="0">
                <a:solidFill>
                  <a:srgbClr val="C19915"/>
                </a:solidFill>
              </a:rPr>
              <a:t>Barmhartigheid – Kollekte </a:t>
            </a:r>
            <a:endParaRPr lang="af-ZA" dirty="0"/>
          </a:p>
        </p:txBody>
      </p:sp>
      <p:sp>
        <p:nvSpPr>
          <p:cNvPr id="12" name="Google Shape;63;p4">
            <a:extLst>
              <a:ext uri="{FF2B5EF4-FFF2-40B4-BE49-F238E27FC236}">
                <a16:creationId xmlns:a16="http://schemas.microsoft.com/office/drawing/2014/main" id="{62D7182C-9BE8-C64B-85B4-887A3B60EF36}"/>
              </a:ext>
            </a:extLst>
          </p:cNvPr>
          <p:cNvSpPr txBox="1">
            <a:spLocks/>
          </p:cNvSpPr>
          <p:nvPr/>
        </p:nvSpPr>
        <p:spPr>
          <a:xfrm>
            <a:off x="9727557" y="3216476"/>
            <a:ext cx="2180809" cy="3124200"/>
          </a:xfrm>
          <a:prstGeom prst="rect">
            <a:avLst/>
          </a:prstGeom>
          <a:gradFill>
            <a:gsLst>
              <a:gs pos="36000">
                <a:srgbClr val="84C141"/>
              </a:gs>
              <a:gs pos="100000">
                <a:srgbClr val="84C14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r>
              <a:rPr kumimoji="0" lang="af-ZA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Kontant in die kollekte sakkie</a:t>
            </a:r>
            <a:endParaRPr kumimoji="0" lang="af-ZA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77B371-0666-A84C-B7CF-2ACD16700D5B}"/>
              </a:ext>
            </a:extLst>
          </p:cNvPr>
          <p:cNvSpPr/>
          <p:nvPr/>
        </p:nvSpPr>
        <p:spPr>
          <a:xfrm>
            <a:off x="109726" y="873056"/>
            <a:ext cx="11972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f-ZA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kumimoji="0" lang="af-ZA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Elke Sondag moet elkeen van julle na sy vermoë tuis iets opsy sit en dit opspaar” – </a:t>
            </a:r>
            <a:r>
              <a:rPr kumimoji="0" lang="af-Z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Korintiërs 16:2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f-ZA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Drie maniere om kollekte by te dra:</a:t>
            </a:r>
          </a:p>
        </p:txBody>
      </p:sp>
      <p:sp>
        <p:nvSpPr>
          <p:cNvPr id="13" name="Google Shape;66;p4">
            <a:extLst>
              <a:ext uri="{FF2B5EF4-FFF2-40B4-BE49-F238E27FC236}">
                <a16:creationId xmlns:a16="http://schemas.microsoft.com/office/drawing/2014/main" id="{F75DC981-7026-1645-900B-03E09F07F36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46304" y="3224102"/>
            <a:ext cx="5800107" cy="3116574"/>
          </a:xfrm>
          <a:prstGeom prst="rect">
            <a:avLst/>
          </a:prstGeom>
          <a:gradFill>
            <a:gsLst>
              <a:gs pos="0">
                <a:srgbClr val="8DC15B"/>
              </a:gs>
              <a:gs pos="78000">
                <a:srgbClr val="81C13A"/>
              </a:gs>
              <a:gs pos="100000">
                <a:srgbClr val="81C13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72000" tIns="0" rIns="72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Bankbesonderhede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vir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EFT</a:t>
            </a: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E7B"/>
              </a:buClr>
              <a:buSzPts val="4000"/>
              <a:buFont typeface="Arial"/>
              <a:buNone/>
            </a:pPr>
            <a:r>
              <a:rPr lang="en-ZA" sz="4000" b="1" i="0" u="none" strike="noStrike" cap="none" dirty="0" err="1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Diakonie</a:t>
            </a:r>
            <a:r>
              <a:rPr lang="en-ZA" sz="4000" b="1" i="0" u="none" strike="noStrike" cap="none" dirty="0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ZA" sz="4000" b="1" i="0" u="none" strike="noStrike" cap="none" dirty="0" err="1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Gereformeerde</a:t>
            </a:r>
            <a:r>
              <a:rPr lang="en-ZA" sz="4000" b="1" i="0" u="none" strike="noStrike" cap="none" dirty="0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ZA" sz="4000" b="1" i="0" u="none" strike="noStrike" cap="none" dirty="0" err="1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Kerk</a:t>
            </a:r>
            <a:r>
              <a:rPr lang="en-ZA" sz="4000" b="1" i="0" u="none" strike="noStrike" cap="none" dirty="0">
                <a:solidFill>
                  <a:srgbClr val="174E7B"/>
                </a:solidFill>
                <a:latin typeface="Calibri"/>
                <a:ea typeface="Calibri"/>
                <a:cs typeface="Calibri"/>
                <a:sym typeface="Calibri"/>
              </a:rPr>
              <a:t> Brooklyn</a:t>
            </a:r>
            <a:br>
              <a:rPr lang="en-ZA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ZA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ABSA </a:t>
            </a:r>
            <a:br>
              <a:rPr lang="en-ZA" sz="4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ZA" sz="4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Rekeningnr</a:t>
            </a:r>
            <a:r>
              <a:rPr lang="en-ZA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540 280 126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66;p4">
            <a:extLst>
              <a:ext uri="{FF2B5EF4-FFF2-40B4-BE49-F238E27FC236}">
                <a16:creationId xmlns:a16="http://schemas.microsoft.com/office/drawing/2014/main" id="{6D3227F7-796A-614D-8232-220A87A42BF8}"/>
              </a:ext>
            </a:extLst>
          </p:cNvPr>
          <p:cNvSpPr txBox="1">
            <a:spLocks/>
          </p:cNvSpPr>
          <p:nvPr/>
        </p:nvSpPr>
        <p:spPr>
          <a:xfrm>
            <a:off x="6095998" y="3216476"/>
            <a:ext cx="3481971" cy="3116574"/>
          </a:xfrm>
          <a:prstGeom prst="rect">
            <a:avLst/>
          </a:prstGeom>
          <a:gradFill>
            <a:gsLst>
              <a:gs pos="0">
                <a:srgbClr val="8DC15B"/>
              </a:gs>
              <a:gs pos="78000">
                <a:srgbClr val="81C13A"/>
              </a:gs>
              <a:gs pos="100000">
                <a:srgbClr val="81C13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47450"/>
              </a:srgbClr>
            </a:outerShdw>
          </a:effectLst>
        </p:spPr>
        <p:txBody>
          <a:bodyPr spcFirstLastPara="1" wrap="square" lIns="72000" tIns="0" rIns="72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5CC0A3FC-9717-8243-80D0-EFE981CBB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172842"/>
            <a:ext cx="3481971" cy="92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68;p4">
            <a:extLst>
              <a:ext uri="{FF2B5EF4-FFF2-40B4-BE49-F238E27FC236}">
                <a16:creationId xmlns:a16="http://schemas.microsoft.com/office/drawing/2014/main" id="{92A8350A-2559-0F4F-83D5-CFC6152FC0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8592" y="4099942"/>
            <a:ext cx="2096783" cy="2097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41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1099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1" y="858416"/>
            <a:ext cx="12192000" cy="59996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/>
            <a:r>
              <a:rPr lang="nl-NL" sz="5400" dirty="0"/>
              <a:t>Prys die Heer met blye galme,</a:t>
            </a:r>
          </a:p>
          <a:p>
            <a:pPr marL="0" lvl="0" indent="0"/>
            <a:r>
              <a:rPr lang="nl-NL" sz="5400" dirty="0"/>
              <a:t>o my siel, daar 's ryke stof!</a:t>
            </a:r>
          </a:p>
          <a:p>
            <a:pPr marL="0" lvl="0" indent="0"/>
            <a:r>
              <a:rPr lang="nl-NL" sz="5400" dirty="0"/>
              <a:t>'k Sal, solank ek leef, my psalme</a:t>
            </a:r>
          </a:p>
          <a:p>
            <a:pPr marL="0" lvl="0" indent="0"/>
            <a:r>
              <a:rPr lang="nl-NL" sz="5400" dirty="0"/>
              <a:t>vrolik toewy aan sy lof</a:t>
            </a:r>
          </a:p>
          <a:p>
            <a:pPr marL="0" lvl="0" indent="0"/>
            <a:r>
              <a:rPr lang="nl-NL" sz="5400" dirty="0"/>
              <a:t>en Hom, wat sy guns my bied,</a:t>
            </a:r>
          </a:p>
          <a:p>
            <a:pPr marL="0" lvl="0" indent="0"/>
            <a:r>
              <a:rPr lang="nl-NL" sz="5400" dirty="0"/>
              <a:t>altyd groot maak in my lied.</a:t>
            </a:r>
            <a:endParaRPr sz="5400" dirty="0"/>
          </a:p>
        </p:txBody>
      </p:sp>
      <p:sp>
        <p:nvSpPr>
          <p:cNvPr id="100" name="Google Shape;100;p29"/>
          <p:cNvSpPr txBox="1">
            <a:spLocks noGrp="1"/>
          </p:cNvSpPr>
          <p:nvPr>
            <p:ph type="body" idx="3"/>
          </p:nvPr>
        </p:nvSpPr>
        <p:spPr>
          <a:xfrm>
            <a:off x="-1" y="1"/>
            <a:ext cx="12192000" cy="6927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indent="0"/>
            <a:r>
              <a:rPr lang="en-ZA" sz="5400" dirty="0"/>
              <a:t>Psalm 146</a:t>
            </a:r>
            <a:r>
              <a:rPr lang="en-ZA" sz="5400" dirty="0">
                <a:solidFill>
                  <a:srgbClr val="FF0000"/>
                </a:solidFill>
              </a:rPr>
              <a:t>a</a:t>
            </a:r>
            <a:r>
              <a:rPr lang="en-ZA" sz="5400" dirty="0"/>
              <a:t>: 1 </a:t>
            </a:r>
            <a:r>
              <a:rPr lang="en-ZA" sz="5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ZA" sz="5400" dirty="0">
                <a:sym typeface="Wingdings" panose="05000000000000000000" pitchFamily="2" charset="2"/>
              </a:rPr>
              <a:t> (2, 3, 8)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4293048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59946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/>
          <p:cNvSpPr txBox="1">
            <a:spLocks noGrp="1"/>
          </p:cNvSpPr>
          <p:nvPr>
            <p:ph type="body" idx="2"/>
          </p:nvPr>
        </p:nvSpPr>
        <p:spPr>
          <a:xfrm>
            <a:off x="47328" y="2348881"/>
            <a:ext cx="12144669" cy="252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ZA" sz="5400"/>
              <a:t>A---men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ZA" sz="5400"/>
              <a:t>A---men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ZA" sz="5400"/>
              <a:t>A---men</a:t>
            </a:r>
            <a:endParaRPr/>
          </a:p>
        </p:txBody>
      </p:sp>
      <p:sp>
        <p:nvSpPr>
          <p:cNvPr id="366" name="Google Shape;366;p50"/>
          <p:cNvSpPr txBox="1">
            <a:spLocks noGrp="1"/>
          </p:cNvSpPr>
          <p:nvPr>
            <p:ph type="body" idx="3"/>
          </p:nvPr>
        </p:nvSpPr>
        <p:spPr>
          <a:xfrm>
            <a:off x="-2" y="27892"/>
            <a:ext cx="12192000" cy="69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alibri"/>
              <a:buNone/>
            </a:pPr>
            <a:r>
              <a:rPr lang="en-ZA" sz="5400"/>
              <a:t>Skrifberyming 13-3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19"/>
          <p:cNvPicPr preferRelativeResize="0"/>
          <p:nvPr/>
        </p:nvPicPr>
        <p:blipFill rotWithShape="1">
          <a:blip r:embed="rId4">
            <a:alphaModFix amt="64000"/>
          </a:blip>
          <a:srcRect/>
          <a:stretch/>
        </p:blipFill>
        <p:spPr>
          <a:xfrm>
            <a:off x="111968" y="4737228"/>
            <a:ext cx="2621902" cy="2038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body" idx="1"/>
          </p:nvPr>
        </p:nvSpPr>
        <p:spPr>
          <a:xfrm>
            <a:off x="-784" y="0"/>
            <a:ext cx="12192000" cy="6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en-ZA" sz="5400" dirty="0"/>
              <a:t>DD MM YYYY</a:t>
            </a:r>
            <a:endParaRPr dirty="0"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2"/>
          </p:nvPr>
        </p:nvSpPr>
        <p:spPr>
          <a:xfrm>
            <a:off x="0" y="1689656"/>
            <a:ext cx="12191999" cy="377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indent="0">
              <a:buSzPts val="5400"/>
            </a:pPr>
            <a:r>
              <a:rPr lang="it-IT" sz="5400" dirty="0"/>
              <a:t>Ps ?</a:t>
            </a:r>
            <a:r>
              <a:rPr lang="it-IT" sz="5400" dirty="0">
                <a:solidFill>
                  <a:srgbClr val="FF0000"/>
                </a:solidFill>
              </a:rPr>
              <a:t>a</a:t>
            </a:r>
            <a:r>
              <a:rPr lang="it-IT" sz="5400" dirty="0"/>
              <a:t>: 1, 2... (a = Totius)</a:t>
            </a:r>
          </a:p>
          <a:p>
            <a:pPr marL="0" indent="0">
              <a:buSzPts val="5400"/>
            </a:pPr>
            <a:r>
              <a:rPr lang="it-IT" sz="5400" dirty="0"/>
              <a:t>Ps ?</a:t>
            </a:r>
            <a:r>
              <a:rPr lang="it-IT" sz="5400" dirty="0">
                <a:solidFill>
                  <a:schemeClr val="accent1"/>
                </a:solidFill>
              </a:rPr>
              <a:t>b</a:t>
            </a:r>
            <a:r>
              <a:rPr lang="it-IT" sz="5400" dirty="0"/>
              <a:t>: 1, 2... (b = Cloete)</a:t>
            </a:r>
          </a:p>
          <a:p>
            <a:pPr marL="0" indent="0">
              <a:buSzPts val="5400"/>
            </a:pPr>
            <a:r>
              <a:rPr lang="it-IT" sz="5400" dirty="0"/>
              <a:t>Ps ?</a:t>
            </a:r>
            <a:r>
              <a:rPr lang="it-IT" sz="5400" dirty="0">
                <a:solidFill>
                  <a:schemeClr val="accent1"/>
                </a:solidFill>
              </a:rPr>
              <a:t>c</a:t>
            </a:r>
            <a:r>
              <a:rPr lang="it-IT" sz="5400" dirty="0"/>
              <a:t>: 1, 2... (c = Spies)</a:t>
            </a:r>
          </a:p>
          <a:p>
            <a:pPr marL="0" indent="0">
              <a:buSzPts val="5400"/>
            </a:pPr>
            <a:r>
              <a:rPr lang="it-IT" sz="5400" dirty="0"/>
              <a:t>Sb 1 – 1: 1, 2... (Skrifberyming)</a:t>
            </a:r>
          </a:p>
          <a:p>
            <a:pPr marL="0" indent="0">
              <a:buSzPts val="5400"/>
            </a:pPr>
            <a:r>
              <a:rPr lang="it-IT" sz="5400" dirty="0"/>
              <a:t>Lb 100: 1, 2... (Liedboek)</a:t>
            </a:r>
            <a:endParaRPr sz="5400" dirty="0"/>
          </a:p>
        </p:txBody>
      </p:sp>
      <p:sp>
        <p:nvSpPr>
          <p:cNvPr id="77" name="Google Shape;77;p1"/>
          <p:cNvSpPr txBox="1">
            <a:spLocks noGrp="1"/>
          </p:cNvSpPr>
          <p:nvPr>
            <p:ph type="body" idx="3"/>
          </p:nvPr>
        </p:nvSpPr>
        <p:spPr>
          <a:xfrm>
            <a:off x="-784" y="5990492"/>
            <a:ext cx="12192000" cy="84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>
              <a:tabLst>
                <a:tab pos="2865755" algn="ctr"/>
              </a:tabLst>
            </a:pP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Handelinge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1 – 24</a:t>
            </a:r>
            <a:endParaRPr lang="en-ZA" sz="5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720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1232151"/>
            <a:ext cx="12191999" cy="5625849"/>
          </a:xfrm>
        </p:spPr>
        <p:txBody>
          <a:bodyPr>
            <a:noAutofit/>
          </a:bodyPr>
          <a:lstStyle/>
          <a:p>
            <a:r>
              <a:rPr lang="nl-NL" sz="5400" dirty="0">
                <a:effectLst/>
                <a:cs typeface="Calibri" panose="020F0502020204030204" pitchFamily="34" charset="0"/>
              </a:rPr>
              <a:t>Ek glo in God die Vader, die Almagtige,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die Skepper van hemel en aarde;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en ek glo in Jesus Christus,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sy eniggebore Seun, ons Here;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wat ontvang is van die Heilige Gees, gebore uit die maagd Maria;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Apostoliese</a:t>
            </a:r>
            <a:r>
              <a:rPr lang="en-ZA" sz="5400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Geloofsbeleidenis</a:t>
            </a:r>
            <a:endParaRPr lang="en-US" sz="4400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1682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1232151"/>
            <a:ext cx="12191999" cy="5625849"/>
          </a:xfrm>
        </p:spPr>
        <p:txBody>
          <a:bodyPr>
            <a:noAutofit/>
          </a:bodyPr>
          <a:lstStyle/>
          <a:p>
            <a:r>
              <a:rPr lang="nl-NL" sz="5400" dirty="0">
                <a:effectLst/>
                <a:cs typeface="Calibri" panose="020F0502020204030204" pitchFamily="34" charset="0"/>
              </a:rPr>
              <a:t>wat gely het, onder Pontius Pilatus gekruisig is, gesterf het en begrawe is;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wat die angste van die hel - tot die dood toe – ondergaan het; 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wat op die derde dag opgestaan het uit die dood;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Apostoliese</a:t>
            </a:r>
            <a:r>
              <a:rPr lang="en-ZA" sz="5400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Geloofsbeleidenis</a:t>
            </a:r>
            <a:endParaRPr lang="en-US" sz="4400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789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1232151"/>
            <a:ext cx="12191999" cy="5625849"/>
          </a:xfrm>
        </p:spPr>
        <p:txBody>
          <a:bodyPr>
            <a:noAutofit/>
          </a:bodyPr>
          <a:lstStyle/>
          <a:p>
            <a:r>
              <a:rPr lang="nl-NL" sz="5400" dirty="0">
                <a:effectLst/>
                <a:cs typeface="Calibri" panose="020F0502020204030204" pitchFamily="34" charset="0"/>
              </a:rPr>
              <a:t>opgevaar het na die hemel en sit aan die regterhand van God, die Almagtige Vader, waarvandaan Hy sal kom om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die lewendes en die wat reeds gesterf het te oordeel.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Apostoliese</a:t>
            </a:r>
            <a:r>
              <a:rPr lang="en-ZA" sz="5400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Geloofsbeleidenis</a:t>
            </a:r>
            <a:endParaRPr lang="en-US" sz="4400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3913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1232151"/>
            <a:ext cx="12191999" cy="5625849"/>
          </a:xfrm>
        </p:spPr>
        <p:txBody>
          <a:bodyPr>
            <a:noAutofit/>
          </a:bodyPr>
          <a:lstStyle/>
          <a:p>
            <a:r>
              <a:rPr lang="nl-NL" sz="5400" dirty="0">
                <a:effectLst/>
                <a:cs typeface="Calibri" panose="020F0502020204030204" pitchFamily="34" charset="0"/>
              </a:rPr>
              <a:t>Ek glo in die Heilige Gees;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Ek glo aan ‘n heilige, algemene Christelike kerk, die gemeenskap van die heiliges;  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die vergewing van sondes;</a:t>
            </a:r>
          </a:p>
          <a:p>
            <a:r>
              <a:rPr lang="nl-NL" sz="5400" dirty="0">
                <a:effectLst/>
                <a:cs typeface="Calibri" panose="020F0502020204030204" pitchFamily="34" charset="0"/>
              </a:rPr>
              <a:t>die opstanding van die liggaam en die ewige lewe.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Apostoliese</a:t>
            </a:r>
            <a:r>
              <a:rPr lang="en-ZA" sz="5400" dirty="0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ZA" sz="5400" dirty="0" err="1">
                <a:effectLst/>
                <a:cs typeface="Calibri" panose="020F0502020204030204" pitchFamily="34" charset="0"/>
                <a:sym typeface="Wingdings" panose="05000000000000000000" pitchFamily="2" charset="2"/>
              </a:rPr>
              <a:t>Geloofsbeleidenis</a:t>
            </a:r>
            <a:endParaRPr lang="en-US" sz="4400" dirty="0">
              <a:effectLst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338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6934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619</Words>
  <Application>Microsoft Office PowerPoint</Application>
  <PresentationFormat>Widescreen</PresentationFormat>
  <Paragraphs>114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Century Gothic</vt:lpstr>
      <vt:lpstr>Calibri</vt:lpstr>
      <vt:lpstr>Arial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Jacques Tredoux</dc:creator>
  <cp:lastModifiedBy>Icel</cp:lastModifiedBy>
  <cp:revision>81</cp:revision>
  <dcterms:created xsi:type="dcterms:W3CDTF">2020-06-27T11:57:14Z</dcterms:created>
  <dcterms:modified xsi:type="dcterms:W3CDTF">2022-06-13T09:09:41Z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6c25f-31f1-46f7-b4f9-3c53b1ed0b07_Enabled">
    <vt:lpwstr>True</vt:lpwstr>
  </property>
  <property fmtid="{D5CDD505-2E9C-101B-9397-08002B2CF9AE}" pid="3" name="MSIP_Label_9c86c25f-31f1-46f7-b4f9-3c53b1ed0b07_SiteId">
    <vt:lpwstr>a1ae89fb-21b9-40bf-9d82-a10ae85a2407</vt:lpwstr>
  </property>
  <property fmtid="{D5CDD505-2E9C-101B-9397-08002B2CF9AE}" pid="4" name="MSIP_Label_9c86c25f-31f1-46f7-b4f9-3c53b1ed0b07_Owner">
    <vt:lpwstr>za0hoo@festo.net</vt:lpwstr>
  </property>
  <property fmtid="{D5CDD505-2E9C-101B-9397-08002B2CF9AE}" pid="5" name="MSIP_Label_9c86c25f-31f1-46f7-b4f9-3c53b1ed0b07_SetDate">
    <vt:lpwstr>2021-01-23T10:18:36.1622504Z</vt:lpwstr>
  </property>
  <property fmtid="{D5CDD505-2E9C-101B-9397-08002B2CF9AE}" pid="6" name="MSIP_Label_9c86c25f-31f1-46f7-b4f9-3c53b1ed0b07_Name">
    <vt:lpwstr>Internal</vt:lpwstr>
  </property>
  <property fmtid="{D5CDD505-2E9C-101B-9397-08002B2CF9AE}" pid="7" name="MSIP_Label_9c86c25f-31f1-46f7-b4f9-3c53b1ed0b07_Application">
    <vt:lpwstr>Microsoft Azure Information Protection</vt:lpwstr>
  </property>
  <property fmtid="{D5CDD505-2E9C-101B-9397-08002B2CF9AE}" pid="8" name="MSIP_Label_9c86c25f-31f1-46f7-b4f9-3c53b1ed0b07_ActionId">
    <vt:lpwstr>ea034858-225d-4034-9f06-ecdc3c190c13</vt:lpwstr>
  </property>
  <property fmtid="{D5CDD505-2E9C-101B-9397-08002B2CF9AE}" pid="9" name="MSIP_Label_9c86c25f-31f1-46f7-b4f9-3c53b1ed0b07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0x01010013AD5A4149A92E4091AB8BB67DA774A0</vt:lpwstr>
  </property>
</Properties>
</file>